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10" r:id="rId2"/>
    <p:sldId id="317" r:id="rId3"/>
    <p:sldId id="316" r:id="rId4"/>
    <p:sldId id="318" r:id="rId5"/>
    <p:sldId id="325" r:id="rId6"/>
    <p:sldId id="320" r:id="rId7"/>
    <p:sldId id="324" r:id="rId8"/>
    <p:sldId id="319" r:id="rId9"/>
    <p:sldId id="321" r:id="rId10"/>
    <p:sldId id="322" r:id="rId11"/>
    <p:sldId id="327" r:id="rId12"/>
    <p:sldId id="328" r:id="rId13"/>
    <p:sldId id="323" r:id="rId14"/>
    <p:sldId id="326" r:id="rId15"/>
    <p:sldId id="329" r:id="rId16"/>
    <p:sldId id="330" r:id="rId17"/>
    <p:sldId id="331" r:id="rId18"/>
    <p:sldId id="332" r:id="rId19"/>
    <p:sldId id="333" r:id="rId20"/>
    <p:sldId id="342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1" autoAdjust="0"/>
    <p:restoredTop sz="85714" autoAdjust="0"/>
  </p:normalViewPr>
  <p:slideViewPr>
    <p:cSldViewPr>
      <p:cViewPr varScale="1">
        <p:scale>
          <a:sx n="89" d="100"/>
          <a:sy n="89" d="100"/>
        </p:scale>
        <p:origin x="1440" y="90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2018-07-24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705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739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937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023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7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613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857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5048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6698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7747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3351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635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8442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824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0873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4004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3466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076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315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6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601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841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352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227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768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553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581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7/24/2018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kern="1200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+mj-lt"/>
                <a:ea typeface="+mj-ea"/>
                <a:cs typeface="+mj-cs"/>
              </a:rPr>
              <a:t>Convolutional Neural Network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764837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F7B1CA-46DD-46F1-854D-EA77B68463A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350271" y="5709539"/>
            <a:ext cx="1641787" cy="59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A7AB41-04AB-4383-AAE0-5DD129513AD2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3035402" y="4513946"/>
            <a:ext cx="1956656" cy="1062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Channel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DD6E1-73A7-49BA-983D-00F651BD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69" y="386039"/>
            <a:ext cx="9063370" cy="4038600"/>
          </a:xfrm>
          <a:prstGeom prst="rect">
            <a:avLst/>
          </a:prstGeom>
        </p:spPr>
      </p:pic>
      <p:sp>
        <p:nvSpPr>
          <p:cNvPr id="6" name="정육면체 5">
            <a:extLst>
              <a:ext uri="{FF2B5EF4-FFF2-40B4-BE49-F238E27FC236}">
                <a16:creationId xmlns:a16="http://schemas.microsoft.com/office/drawing/2014/main" id="{B4AB3C9D-6F71-4CB7-B309-B9BA6AB57D42}"/>
              </a:ext>
            </a:extLst>
          </p:cNvPr>
          <p:cNvSpPr/>
          <p:nvPr/>
        </p:nvSpPr>
        <p:spPr>
          <a:xfrm rot="16200000">
            <a:off x="1530950" y="4480859"/>
            <a:ext cx="1819321" cy="1819321"/>
          </a:xfrm>
          <a:prstGeom prst="cube">
            <a:avLst>
              <a:gd name="adj" fmla="val 17905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329F03AD-A5BB-4442-AC41-9B21D7F37B1A}"/>
              </a:ext>
            </a:extLst>
          </p:cNvPr>
          <p:cNvSpPr/>
          <p:nvPr/>
        </p:nvSpPr>
        <p:spPr>
          <a:xfrm rot="16200000">
            <a:off x="4896626" y="5547659"/>
            <a:ext cx="161880" cy="161880"/>
          </a:xfrm>
          <a:prstGeom prst="cube">
            <a:avLst>
              <a:gd name="adj" fmla="val 17905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6792F-AF3C-4E07-B48E-E7F37CE58644}"/>
              </a:ext>
            </a:extLst>
          </p:cNvPr>
          <p:cNvSpPr txBox="1"/>
          <p:nvPr/>
        </p:nvSpPr>
        <p:spPr>
          <a:xfrm>
            <a:off x="2427931" y="6262640"/>
            <a:ext cx="3016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C8DC1-E62F-4EC0-BAF2-12A787F936D0}"/>
              </a:ext>
            </a:extLst>
          </p:cNvPr>
          <p:cNvSpPr txBox="1"/>
          <p:nvPr/>
        </p:nvSpPr>
        <p:spPr>
          <a:xfrm>
            <a:off x="3359108" y="5340207"/>
            <a:ext cx="3016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95320B-CBDF-42AA-9285-E230E8E56D3C}"/>
              </a:ext>
            </a:extLst>
          </p:cNvPr>
          <p:cNvSpPr txBox="1"/>
          <p:nvPr/>
        </p:nvSpPr>
        <p:spPr>
          <a:xfrm>
            <a:off x="1406798" y="6050982"/>
            <a:ext cx="3016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3BA04-19EB-4933-872C-55846568A1AE}"/>
              </a:ext>
            </a:extLst>
          </p:cNvPr>
          <p:cNvSpPr txBox="1"/>
          <p:nvPr/>
        </p:nvSpPr>
        <p:spPr>
          <a:xfrm>
            <a:off x="2171694" y="6631972"/>
            <a:ext cx="209704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X #output channel</a:t>
            </a:r>
            <a:endParaRPr lang="ko-KR" altLang="en-US" sz="2000" dirty="0"/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id="{EFE28C2F-D9AE-4785-967A-E269F4897762}"/>
              </a:ext>
            </a:extLst>
          </p:cNvPr>
          <p:cNvSpPr txBox="1"/>
          <p:nvPr/>
        </p:nvSpPr>
        <p:spPr>
          <a:xfrm>
            <a:off x="6036469" y="5146773"/>
            <a:ext cx="635322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 parameter : </a:t>
            </a:r>
            <a:b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k_height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x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k_width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x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in_channel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x </a:t>
            </a: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out_channel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Channel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69" y="1647825"/>
            <a:ext cx="10456069" cy="37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Channel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69" y="1794476"/>
            <a:ext cx="8382000" cy="39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volutional neural network poolingì ëí ì´ë¯¸ì§ ê²ìê²°ê³¼">
            <a:extLst>
              <a:ext uri="{FF2B5EF4-FFF2-40B4-BE49-F238E27FC236}">
                <a16:creationId xmlns:a16="http://schemas.microsoft.com/office/drawing/2014/main" id="{A7A797B8-7297-4858-B6C1-27CEAC21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4" y="1786577"/>
            <a:ext cx="6902708" cy="322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Pooling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id="{EFE28C2F-D9AE-4785-967A-E269F4897762}"/>
              </a:ext>
            </a:extLst>
          </p:cNvPr>
          <p:cNvSpPr txBox="1"/>
          <p:nvPr/>
        </p:nvSpPr>
        <p:spPr>
          <a:xfrm>
            <a:off x="7789069" y="1266825"/>
            <a:ext cx="541444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Reduce representation size</a:t>
            </a:r>
          </a:p>
          <a:p>
            <a:pPr lvl="1"/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low computational &amp; memory cost</a:t>
            </a:r>
          </a:p>
          <a:p>
            <a:pPr lvl="1"/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low statistical burden on next layer</a:t>
            </a:r>
          </a:p>
          <a:p>
            <a:pPr lvl="1"/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Invariant to small translations</a:t>
            </a:r>
          </a:p>
        </p:txBody>
      </p:sp>
      <p:sp>
        <p:nvSpPr>
          <p:cNvPr id="14" name="텍스트 상자 11">
            <a:extLst>
              <a:ext uri="{FF2B5EF4-FFF2-40B4-BE49-F238E27FC236}">
                <a16:creationId xmlns:a16="http://schemas.microsoft.com/office/drawing/2014/main" id="{871F4751-EEAE-42BB-B079-3D0E71001BEE}"/>
              </a:ext>
            </a:extLst>
          </p:cNvPr>
          <p:cNvSpPr txBox="1"/>
          <p:nvPr/>
        </p:nvSpPr>
        <p:spPr>
          <a:xfrm>
            <a:off x="8235725" y="3344569"/>
            <a:ext cx="454338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정확한 위치보다</a:t>
            </a:r>
            <a:endParaRPr kumimoji="1" lang="en-US" altLang="ko-KR" sz="2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존재 유무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더 중요한 경우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invariance to local translation 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유용</a:t>
            </a:r>
            <a:r>
              <a:rPr kumimoji="1" lang="en-US" altLang="ko-KR" sz="20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4102" name="Picture 6" descr="cnn pooling invarianceì ëí ì´ë¯¸ì§ ê²ìê²°ê³¼">
            <a:extLst>
              <a:ext uri="{FF2B5EF4-FFF2-40B4-BE49-F238E27FC236}">
                <a16:creationId xmlns:a16="http://schemas.microsoft.com/office/drawing/2014/main" id="{D5EB9C56-9A4F-4FB9-B9AE-D518D864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77" y="5153025"/>
            <a:ext cx="6392004" cy="17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Receptive</a:t>
            </a:r>
            <a:r>
              <a:rPr kumimoji="1" lang="ko-KR" altLang="en-US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Field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id="{EFE28C2F-D9AE-4785-967A-E269F4897762}"/>
              </a:ext>
            </a:extLst>
          </p:cNvPr>
          <p:cNvSpPr txBox="1"/>
          <p:nvPr/>
        </p:nvSpPr>
        <p:spPr>
          <a:xfrm>
            <a:off x="5045869" y="5991225"/>
            <a:ext cx="29718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x 3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x 2  vs.  5 x 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19" y="1952625"/>
            <a:ext cx="9105900" cy="3860800"/>
          </a:xfrm>
          <a:prstGeom prst="rect">
            <a:avLst/>
          </a:prstGeom>
        </p:spPr>
      </p:pic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EFE28C2F-D9AE-4785-967A-E269F4897762}"/>
              </a:ext>
            </a:extLst>
          </p:cNvPr>
          <p:cNvSpPr txBox="1"/>
          <p:nvPr/>
        </p:nvSpPr>
        <p:spPr>
          <a:xfrm>
            <a:off x="1978819" y="1194248"/>
            <a:ext cx="603885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output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점을 계산하는데 반영된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영역 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2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Receptive</a:t>
            </a:r>
            <a:r>
              <a:rPr kumimoji="1" lang="ko-KR" altLang="en-US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Field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30" name="텍스트 상자 11">
            <a:extLst>
              <a:ext uri="{FF2B5EF4-FFF2-40B4-BE49-F238E27FC236}">
                <a16:creationId xmlns:a16="http://schemas.microsoft.com/office/drawing/2014/main" id="{EFE28C2F-D9AE-4785-967A-E269F4897762}"/>
              </a:ext>
            </a:extLst>
          </p:cNvPr>
          <p:cNvSpPr txBox="1"/>
          <p:nvPr/>
        </p:nvSpPr>
        <p:spPr>
          <a:xfrm>
            <a:off x="5045869" y="5834316"/>
            <a:ext cx="29718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Parameter: 25 vs. 18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Non-linear: 1 vs.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2105025"/>
            <a:ext cx="9969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FBF51389-C639-4527-B72D-48B211A42B11}"/>
              </a:ext>
            </a:extLst>
          </p:cNvPr>
          <p:cNvSpPr txBox="1">
            <a:spLocks/>
          </p:cNvSpPr>
          <p:nvPr/>
        </p:nvSpPr>
        <p:spPr>
          <a:xfrm>
            <a:off x="3217069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Review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573837-91AF-436B-9DB7-0B1D95FA0C98}"/>
              </a:ext>
            </a:extLst>
          </p:cNvPr>
          <p:cNvCxnSpPr/>
          <p:nvPr/>
        </p:nvCxnSpPr>
        <p:spPr>
          <a:xfrm>
            <a:off x="3097839" y="546868"/>
            <a:ext cx="0" cy="25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3D1903-7E65-4DA3-80F4-E0B86D6B35C0}"/>
              </a:ext>
            </a:extLst>
          </p:cNvPr>
          <p:cNvGrpSpPr/>
          <p:nvPr/>
        </p:nvGrpSpPr>
        <p:grpSpPr>
          <a:xfrm>
            <a:off x="1838370" y="1495425"/>
            <a:ext cx="7266411" cy="4146550"/>
            <a:chOff x="2607469" y="1800225"/>
            <a:chExt cx="7266411" cy="41465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47700A-D64E-4C09-83B0-49ADBB4D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469" y="1800225"/>
              <a:ext cx="7266411" cy="414655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18DCA9-ABEF-4B88-A4F1-0D1BC9B6E49D}"/>
                </a:ext>
              </a:extLst>
            </p:cNvPr>
            <p:cNvSpPr/>
            <p:nvPr/>
          </p:nvSpPr>
          <p:spPr>
            <a:xfrm>
              <a:off x="8017669" y="3721099"/>
              <a:ext cx="17526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6C657AA-6C80-4A53-9D90-6E8425A5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69" y="5070987"/>
            <a:ext cx="5200650" cy="16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FBF51389-C639-4527-B72D-48B211A42B11}"/>
              </a:ext>
            </a:extLst>
          </p:cNvPr>
          <p:cNvSpPr txBox="1">
            <a:spLocks/>
          </p:cNvSpPr>
          <p:nvPr/>
        </p:nvSpPr>
        <p:spPr>
          <a:xfrm>
            <a:off x="3217069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Review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573837-91AF-436B-9DB7-0B1D95FA0C98}"/>
              </a:ext>
            </a:extLst>
          </p:cNvPr>
          <p:cNvCxnSpPr/>
          <p:nvPr/>
        </p:nvCxnSpPr>
        <p:spPr>
          <a:xfrm>
            <a:off x="3097839" y="546868"/>
            <a:ext cx="0" cy="25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61D7B77-2BFB-4A8D-B34F-A15DE5AB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04" y="1428201"/>
            <a:ext cx="8890172" cy="4944024"/>
          </a:xfrm>
          <a:prstGeom prst="rect">
            <a:avLst/>
          </a:prstGeom>
        </p:spPr>
      </p:pic>
      <p:sp>
        <p:nvSpPr>
          <p:cNvPr id="13" name="텍스트 상자 8">
            <a:extLst>
              <a:ext uri="{FF2B5EF4-FFF2-40B4-BE49-F238E27FC236}">
                <a16:creationId xmlns:a16="http://schemas.microsoft.com/office/drawing/2014/main" id="{8C1B5217-4AC4-423A-9354-516AD0699162}"/>
              </a:ext>
            </a:extLst>
          </p:cNvPr>
          <p:cNvSpPr txBox="1"/>
          <p:nvPr/>
        </p:nvSpPr>
        <p:spPr>
          <a:xfrm>
            <a:off x="2150269" y="6406081"/>
            <a:ext cx="853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곱셈 노드의 역전파는 순방향 입력 신호가 필요함</a:t>
            </a:r>
          </a:p>
        </p:txBody>
      </p:sp>
    </p:spTree>
    <p:extLst>
      <p:ext uri="{BB962C8B-B14F-4D97-AF65-F5344CB8AC3E}">
        <p14:creationId xmlns:p14="http://schemas.microsoft.com/office/powerpoint/2010/main" val="2094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FBF51389-C639-4527-B72D-48B211A42B11}"/>
              </a:ext>
            </a:extLst>
          </p:cNvPr>
          <p:cNvSpPr txBox="1">
            <a:spLocks/>
          </p:cNvSpPr>
          <p:nvPr/>
        </p:nvSpPr>
        <p:spPr>
          <a:xfrm>
            <a:off x="3217069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Review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573837-91AF-436B-9DB7-0B1D95FA0C98}"/>
              </a:ext>
            </a:extLst>
          </p:cNvPr>
          <p:cNvCxnSpPr/>
          <p:nvPr/>
        </p:nvCxnSpPr>
        <p:spPr>
          <a:xfrm>
            <a:off x="3097839" y="546868"/>
            <a:ext cx="0" cy="252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7F66276-4E10-41F4-82B7-F0073326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1838325"/>
            <a:ext cx="10515600" cy="3886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16B8B8-E6FA-4EB7-BACE-F6DC25D0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669" y="1166812"/>
            <a:ext cx="24479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0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CE47F-ABC2-440C-AFE6-6231657E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904821"/>
            <a:ext cx="11753850" cy="4933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638666-0D3C-4091-9239-5DCF98C2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69" y="5846055"/>
            <a:ext cx="3781425" cy="10572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6C9480-7A8E-49A4-9EFC-522E657A089E}"/>
              </a:ext>
            </a:extLst>
          </p:cNvPr>
          <p:cNvSpPr/>
          <p:nvPr/>
        </p:nvSpPr>
        <p:spPr>
          <a:xfrm>
            <a:off x="8855869" y="251206"/>
            <a:ext cx="4412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https://metamath1.github.io/cnn/index.html</a:t>
            </a:r>
          </a:p>
        </p:txBody>
      </p:sp>
    </p:spTree>
    <p:extLst>
      <p:ext uri="{BB962C8B-B14F-4D97-AF65-F5344CB8AC3E}">
        <p14:creationId xmlns:p14="http://schemas.microsoft.com/office/powerpoint/2010/main" val="87441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What is CNN?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3217069" y="3629025"/>
            <a:ext cx="68580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CNNs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are basically layers of convolutions followed by subsampling and fully connected layers. </a:t>
            </a:r>
          </a:p>
        </p:txBody>
      </p:sp>
      <p:pic>
        <p:nvPicPr>
          <p:cNvPr id="4" name="Picture 4" descr="Convolutional Neural Network (Clarifai)">
            <a:extLst>
              <a:ext uri="{FF2B5EF4-FFF2-40B4-BE49-F238E27FC236}">
                <a16:creationId xmlns:a16="http://schemas.microsoft.com/office/drawing/2014/main" id="{7E91A60C-1ABC-492A-987B-E04B5C843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5" y="900527"/>
            <a:ext cx="10014268" cy="2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B12E3F92-B208-44E8-B987-1C6805708761}"/>
              </a:ext>
            </a:extLst>
          </p:cNvPr>
          <p:cNvSpPr txBox="1"/>
          <p:nvPr/>
        </p:nvSpPr>
        <p:spPr>
          <a:xfrm>
            <a:off x="1769269" y="4924425"/>
            <a:ext cx="975360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Intuitively speaking, </a:t>
            </a:r>
          </a:p>
          <a:p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convolutions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and </a:t>
            </a:r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subsampling layers</a:t>
            </a:r>
            <a:r>
              <a:rPr kumimoji="1"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works as </a:t>
            </a:r>
            <a:r>
              <a:rPr kumimoji="1"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extraction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layers while a </a:t>
            </a:r>
            <a:r>
              <a:rPr kumimoji="1" lang="en-US" altLang="ko-KR" sz="24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fully connected layer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classifies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which category current input belongs to using extracted features. </a:t>
            </a:r>
          </a:p>
        </p:txBody>
      </p:sp>
    </p:spTree>
    <p:extLst>
      <p:ext uri="{BB962C8B-B14F-4D97-AF65-F5344CB8AC3E}">
        <p14:creationId xmlns:p14="http://schemas.microsoft.com/office/powerpoint/2010/main" val="22527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CE47F-ABC2-440C-AFE6-6231657E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904821"/>
            <a:ext cx="11753850" cy="4933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638666-0D3C-4091-9239-5DCF98C2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69" y="5846055"/>
            <a:ext cx="3781425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269" y="3417234"/>
            <a:ext cx="914400" cy="9789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BF746F1-DFBC-4128-A773-414D1817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69" y="3095625"/>
            <a:ext cx="914400" cy="9789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F87395-34C6-4364-A18D-CAE03D0CA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806" y="3038475"/>
            <a:ext cx="828675" cy="742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CE65F5-9BE7-41B4-8A53-BAFD4C3D2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069" y="3009900"/>
            <a:ext cx="723900" cy="8001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118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CE47F-ABC2-440C-AFE6-6231657E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9" y="1038225"/>
            <a:ext cx="7467600" cy="3134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BA032C-716D-4DAD-8BF1-390241B8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42" y="4634362"/>
            <a:ext cx="3000375" cy="981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DF01A9-5E76-435C-8B70-8B9A56B96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439" y="5762625"/>
            <a:ext cx="3981450" cy="1019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387C15-676D-4FB6-BC7C-EA5CC4D12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919" y="5600700"/>
            <a:ext cx="2400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CE47F-ABC2-440C-AFE6-6231657E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9" y="1038225"/>
            <a:ext cx="7467600" cy="3134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7147F5-47DA-4397-B738-13D807BD3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69" y="4467225"/>
            <a:ext cx="3476625" cy="1028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13E2AA-2350-4F28-921A-7F3E1110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069" y="4391025"/>
            <a:ext cx="2286000" cy="110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BBEF39-DA2B-46F9-AB2E-C1406DDFE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164" y="5790227"/>
            <a:ext cx="2895600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A76181-F0D9-4FD8-9543-C3A66CC7A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669" y="5709264"/>
            <a:ext cx="3724275" cy="1200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A8D13F-0C06-4494-B124-B5C053AA8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1432" y="4386262"/>
            <a:ext cx="3781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Back-propagation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CE47F-ABC2-440C-AFE6-6231657E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9" y="1038225"/>
            <a:ext cx="7467600" cy="3134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69" y="5076825"/>
            <a:ext cx="64770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27469" y="5838825"/>
            <a:ext cx="16284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Conv + pooling</a:t>
            </a:r>
          </a:p>
        </p:txBody>
      </p:sp>
    </p:spTree>
    <p:extLst>
      <p:ext uri="{BB962C8B-B14F-4D97-AF65-F5344CB8AC3E}">
        <p14:creationId xmlns:p14="http://schemas.microsoft.com/office/powerpoint/2010/main" val="12253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AlexNet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69" y="1266825"/>
            <a:ext cx="1103489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16869" y="5534025"/>
            <a:ext cx="6096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DropOut</a:t>
            </a:r>
            <a:r>
              <a:rPr lang="en-US" dirty="0"/>
              <a:t>, Data-Augmentation</a:t>
            </a:r>
          </a:p>
        </p:txBody>
      </p:sp>
    </p:spTree>
    <p:extLst>
      <p:ext uri="{BB962C8B-B14F-4D97-AF65-F5344CB8AC3E}">
        <p14:creationId xmlns:p14="http://schemas.microsoft.com/office/powerpoint/2010/main" val="18496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ReLU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/>
              <a:t>Re</a:t>
            </a:r>
            <a:r>
              <a:rPr kumimoji="1" lang="en-US" altLang="ko-KR" sz="2400" dirty="0"/>
              <a:t>ctified </a:t>
            </a:r>
            <a:r>
              <a:rPr kumimoji="1" lang="en-US" altLang="ko-KR" sz="2400" b="1" u="sng" dirty="0"/>
              <a:t>L</a:t>
            </a:r>
            <a:r>
              <a:rPr kumimoji="1" lang="en-US" altLang="ko-KR" sz="2400" dirty="0"/>
              <a:t>inear </a:t>
            </a:r>
            <a:r>
              <a:rPr kumimoji="1" lang="en-US" altLang="ko-KR" sz="2400" b="1" u="sng" dirty="0"/>
              <a:t>U</a:t>
            </a:r>
            <a:r>
              <a:rPr kumimoji="1" lang="en-US" altLang="ko-KR" sz="2400" dirty="0"/>
              <a:t>nit</a:t>
            </a:r>
            <a:endParaRPr kumimoji="1" lang="ko-KR" altLang="en-US" sz="2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51" y="1955355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그룹 8"/>
          <p:cNvGrpSpPr/>
          <p:nvPr/>
        </p:nvGrpSpPr>
        <p:grpSpPr>
          <a:xfrm>
            <a:off x="8627269" y="1876425"/>
            <a:ext cx="4248150" cy="3995986"/>
            <a:chOff x="2392467" y="2132856"/>
            <a:chExt cx="4248150" cy="3995986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DropOut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0737" y="6372225"/>
            <a:ext cx="7740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NimbusRomNo9L" charset="0"/>
              </a:rPr>
              <a:t>Making</a:t>
            </a:r>
            <a:r>
              <a:rPr lang="ko-KR" altLang="en-US" sz="2000" dirty="0">
                <a:latin typeface="NimbusRomNo9L" charset="0"/>
              </a:rPr>
              <a:t> </a:t>
            </a:r>
            <a:r>
              <a:rPr lang="en-US" sz="2000" dirty="0">
                <a:latin typeface="NimbusRomNo9L" charset="0"/>
              </a:rPr>
              <a:t>neuron cannot rely on the presence of particular other neurons.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69" y="922750"/>
            <a:ext cx="9296400" cy="46303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70234" y="5838825"/>
            <a:ext cx="67214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NimbusRomNo9L" charset="0"/>
              </a:rPr>
              <a:t>Very efficient version of model combination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5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Data Augmentation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7868" y="1181314"/>
            <a:ext cx="7787925" cy="585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2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Data Augmentation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4"/>
              <p:cNvSpPr/>
              <p:nvPr/>
            </p:nvSpPr>
            <p:spPr>
              <a:xfrm>
                <a:off x="3674269" y="1549177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69" y="1549177"/>
                <a:ext cx="2232248" cy="2232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5"/>
              <p:cNvSpPr/>
              <p:nvPr/>
            </p:nvSpPr>
            <p:spPr>
              <a:xfrm>
                <a:off x="6698605" y="1765201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05" y="1765201"/>
                <a:ext cx="1944216" cy="2016224"/>
              </a:xfrm>
              <a:prstGeom prst="rect">
                <a:avLst/>
              </a:prstGeom>
              <a:blipFill>
                <a:blip r:embed="rId4"/>
                <a:stretch>
                  <a:fillRect l="-2160" r="-1543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6"/>
          <p:cNvSpPr/>
          <p:nvPr/>
        </p:nvSpPr>
        <p:spPr>
          <a:xfrm>
            <a:off x="2234109" y="4282541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7" name="직사각형 8"/>
          <p:cNvSpPr/>
          <p:nvPr/>
        </p:nvSpPr>
        <p:spPr>
          <a:xfrm>
            <a:off x="2303537" y="4285481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2275173" y="4501641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2522141" y="4501505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0" name="직사각형 11"/>
          <p:cNvSpPr/>
          <p:nvPr/>
        </p:nvSpPr>
        <p:spPr>
          <a:xfrm>
            <a:off x="2512405" y="4415817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1" name="직사각형 12"/>
          <p:cNvSpPr/>
          <p:nvPr/>
        </p:nvSpPr>
        <p:spPr>
          <a:xfrm>
            <a:off x="2275173" y="4393493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2234109" y="4285481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610373" y="5437609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>
                    <a:latin typeface="+mn-ea"/>
                  </a:rPr>
                  <a:t>. </a:t>
                </a:r>
              </a:p>
              <a:p>
                <a:r>
                  <a:rPr lang="en-US" altLang="ko-KR" sz="2400" dirty="0">
                    <a:latin typeface="+mn-ea"/>
                  </a:rPr>
                  <a:t>Two comes from horizontal reflections.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373" y="5437609"/>
                <a:ext cx="6228257" cy="1200329"/>
              </a:xfrm>
              <a:prstGeom prst="rect">
                <a:avLst/>
              </a:prstGeom>
              <a:blipFill>
                <a:blip r:embed="rId5"/>
                <a:stretch>
                  <a:fillRect l="-1468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8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Advantage - Translation</a:t>
            </a:r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Invariant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11">
            <a:extLst>
              <a:ext uri="{FF2B5EF4-FFF2-40B4-BE49-F238E27FC236}">
                <a16:creationId xmlns:a16="http://schemas.microsoft.com/office/drawing/2014/main" id="{B12E3F92-B208-44E8-B987-1C6805708761}"/>
              </a:ext>
            </a:extLst>
          </p:cNvPr>
          <p:cNvSpPr txBox="1"/>
          <p:nvPr/>
        </p:nvSpPr>
        <p:spPr>
          <a:xfrm>
            <a:off x="1769269" y="5838825"/>
            <a:ext cx="97536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 the convolution filters are “</a:t>
            </a:r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sliding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over the input image, the exact location of the object we want to find does not matter much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E8FFA-A07A-4B6D-97D4-73E095DB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850" y="1038225"/>
            <a:ext cx="680483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Convolution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C04EAD-1E3A-4D62-AC98-9C840581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9" y="1515982"/>
            <a:ext cx="6206368" cy="4530886"/>
          </a:xfrm>
          <a:prstGeom prst="rect">
            <a:avLst/>
          </a:prstGeom>
        </p:spPr>
      </p:pic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A90A3652-787B-4C00-AB59-3C5A20798B2A}"/>
              </a:ext>
            </a:extLst>
          </p:cNvPr>
          <p:cNvSpPr txBox="1"/>
          <p:nvPr/>
        </p:nvSpPr>
        <p:spPr>
          <a:xfrm>
            <a:off x="7255669" y="1503543"/>
            <a:ext cx="3048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signal processing</a:t>
            </a:r>
          </a:p>
        </p:txBody>
      </p:sp>
      <p:sp>
        <p:nvSpPr>
          <p:cNvPr id="10" name="텍스트 상자 11">
            <a:extLst>
              <a:ext uri="{FF2B5EF4-FFF2-40B4-BE49-F238E27FC236}">
                <a16:creationId xmlns:a16="http://schemas.microsoft.com/office/drawing/2014/main" id="{457E2FB9-6820-47BB-9CFD-0CE99D32D9C7}"/>
              </a:ext>
            </a:extLst>
          </p:cNvPr>
          <p:cNvSpPr txBox="1"/>
          <p:nvPr/>
        </p:nvSpPr>
        <p:spPr>
          <a:xfrm>
            <a:off x="7255669" y="4441102"/>
            <a:ext cx="3048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machine learning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F7AFA-3D5F-4977-9400-C23732000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468" y="2207145"/>
            <a:ext cx="5269595" cy="2057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CE5613-7A2E-4F07-860B-1FE6653D5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133" y="5331343"/>
            <a:ext cx="5249936" cy="8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2" y="435872"/>
            <a:ext cx="194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Convolution 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D9A0B123-F08E-4DF5-A260-77271E9BF0C8}"/>
              </a:ext>
            </a:extLst>
          </p:cNvPr>
          <p:cNvSpPr txBox="1"/>
          <p:nvPr/>
        </p:nvSpPr>
        <p:spPr>
          <a:xfrm>
            <a:off x="1159669" y="1275782"/>
            <a:ext cx="31242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Sparse interaction</a:t>
            </a: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B7D89812-A05D-477A-9C94-FFFD67AD716A}"/>
              </a:ext>
            </a:extLst>
          </p:cNvPr>
          <p:cNvSpPr txBox="1">
            <a:spLocks/>
          </p:cNvSpPr>
          <p:nvPr/>
        </p:nvSpPr>
        <p:spPr>
          <a:xfrm>
            <a:off x="2531269" y="435872"/>
            <a:ext cx="194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Features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2F3930-1AC4-4EB3-B612-A206C609831C}"/>
              </a:ext>
            </a:extLst>
          </p:cNvPr>
          <p:cNvCxnSpPr>
            <a:cxnSpLocks/>
          </p:cNvCxnSpPr>
          <p:nvPr/>
        </p:nvCxnSpPr>
        <p:spPr>
          <a:xfrm>
            <a:off x="2378870" y="543178"/>
            <a:ext cx="0" cy="2308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1">
            <a:extLst>
              <a:ext uri="{FF2B5EF4-FFF2-40B4-BE49-F238E27FC236}">
                <a16:creationId xmlns:a16="http://schemas.microsoft.com/office/drawing/2014/main" id="{1DB20BB8-92BC-4823-8A30-B8FDEA9D9713}"/>
              </a:ext>
            </a:extLst>
          </p:cNvPr>
          <p:cNvSpPr txBox="1"/>
          <p:nvPr/>
        </p:nvSpPr>
        <p:spPr>
          <a:xfrm>
            <a:off x="1563023" y="1920996"/>
            <a:ext cx="38862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Kernel is smaller than input</a:t>
            </a:r>
          </a:p>
        </p:txBody>
      </p:sp>
      <p:pic>
        <p:nvPicPr>
          <p:cNvPr id="5124" name="Picture 4" descr="cnn sparse connectivityì ëí ì´ë¯¸ì§ ê²ìê²°ê³¼">
            <a:extLst>
              <a:ext uri="{FF2B5EF4-FFF2-40B4-BE49-F238E27FC236}">
                <a16:creationId xmlns:a16="http://schemas.microsoft.com/office/drawing/2014/main" id="{4C89B8A6-DA61-4C4D-945F-6AAA8071E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t="32363" r="28670" b="11129"/>
          <a:stretch/>
        </p:blipFill>
        <p:spPr bwMode="auto">
          <a:xfrm>
            <a:off x="931069" y="2790825"/>
            <a:ext cx="3886200" cy="39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상자 11">
            <a:extLst>
              <a:ext uri="{FF2B5EF4-FFF2-40B4-BE49-F238E27FC236}">
                <a16:creationId xmlns:a16="http://schemas.microsoft.com/office/drawing/2014/main" id="{DDC31895-54AA-45ED-9C3E-97237F4FC740}"/>
              </a:ext>
            </a:extLst>
          </p:cNvPr>
          <p:cNvSpPr txBox="1"/>
          <p:nvPr/>
        </p:nvSpPr>
        <p:spPr>
          <a:xfrm>
            <a:off x="4969669" y="3550592"/>
            <a:ext cx="114299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sparse</a:t>
            </a:r>
          </a:p>
        </p:txBody>
      </p:sp>
      <p:sp>
        <p:nvSpPr>
          <p:cNvPr id="18" name="텍스트 상자 11">
            <a:extLst>
              <a:ext uri="{FF2B5EF4-FFF2-40B4-BE49-F238E27FC236}">
                <a16:creationId xmlns:a16="http://schemas.microsoft.com/office/drawing/2014/main" id="{69E10113-0EA8-4E60-9CDD-790F84B383C0}"/>
              </a:ext>
            </a:extLst>
          </p:cNvPr>
          <p:cNvSpPr txBox="1"/>
          <p:nvPr/>
        </p:nvSpPr>
        <p:spPr>
          <a:xfrm>
            <a:off x="4969669" y="5534025"/>
            <a:ext cx="114299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dense</a:t>
            </a:r>
          </a:p>
        </p:txBody>
      </p:sp>
      <p:sp>
        <p:nvSpPr>
          <p:cNvPr id="19" name="텍스트 상자 11">
            <a:extLst>
              <a:ext uri="{FF2B5EF4-FFF2-40B4-BE49-F238E27FC236}">
                <a16:creationId xmlns:a16="http://schemas.microsoft.com/office/drawing/2014/main" id="{FA5BA7C0-1745-43A2-91A3-30404AE5B393}"/>
              </a:ext>
            </a:extLst>
          </p:cNvPr>
          <p:cNvSpPr txBox="1"/>
          <p:nvPr/>
        </p:nvSpPr>
        <p:spPr>
          <a:xfrm>
            <a:off x="7484269" y="3400425"/>
            <a:ext cx="4876800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 can detect small, meaningful features such as edges</a:t>
            </a:r>
          </a:p>
          <a:p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Reduces computational &amp; memory requirements</a:t>
            </a:r>
          </a:p>
          <a:p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Improves statistical efficiency</a:t>
            </a:r>
          </a:p>
        </p:txBody>
      </p:sp>
    </p:spTree>
    <p:extLst>
      <p:ext uri="{BB962C8B-B14F-4D97-AF65-F5344CB8AC3E}">
        <p14:creationId xmlns:p14="http://schemas.microsoft.com/office/powerpoint/2010/main" val="23167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2" y="435872"/>
            <a:ext cx="194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Convolution 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D9A0B123-F08E-4DF5-A260-77271E9BF0C8}"/>
              </a:ext>
            </a:extLst>
          </p:cNvPr>
          <p:cNvSpPr txBox="1"/>
          <p:nvPr/>
        </p:nvSpPr>
        <p:spPr>
          <a:xfrm>
            <a:off x="1159668" y="1275782"/>
            <a:ext cx="495299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Parameter sharing (tied weights)</a:t>
            </a: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B7D89812-A05D-477A-9C94-FFFD67AD716A}"/>
              </a:ext>
            </a:extLst>
          </p:cNvPr>
          <p:cNvSpPr txBox="1">
            <a:spLocks/>
          </p:cNvSpPr>
          <p:nvPr/>
        </p:nvSpPr>
        <p:spPr>
          <a:xfrm>
            <a:off x="2531269" y="435872"/>
            <a:ext cx="194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Features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2F3930-1AC4-4EB3-B612-A206C609831C}"/>
              </a:ext>
            </a:extLst>
          </p:cNvPr>
          <p:cNvCxnSpPr>
            <a:cxnSpLocks/>
          </p:cNvCxnSpPr>
          <p:nvPr/>
        </p:nvCxnSpPr>
        <p:spPr>
          <a:xfrm>
            <a:off x="2378870" y="543178"/>
            <a:ext cx="0" cy="2308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1">
            <a:extLst>
              <a:ext uri="{FF2B5EF4-FFF2-40B4-BE49-F238E27FC236}">
                <a16:creationId xmlns:a16="http://schemas.microsoft.com/office/drawing/2014/main" id="{1DB20BB8-92BC-4823-8A30-B8FDEA9D9713}"/>
              </a:ext>
            </a:extLst>
          </p:cNvPr>
          <p:cNvSpPr txBox="1"/>
          <p:nvPr/>
        </p:nvSpPr>
        <p:spPr>
          <a:xfrm>
            <a:off x="1563023" y="1920996"/>
            <a:ext cx="866444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Using the same parameter for more than one function in a model</a:t>
            </a:r>
          </a:p>
        </p:txBody>
      </p:sp>
      <p:sp>
        <p:nvSpPr>
          <p:cNvPr id="17" name="텍스트 상자 11">
            <a:extLst>
              <a:ext uri="{FF2B5EF4-FFF2-40B4-BE49-F238E27FC236}">
                <a16:creationId xmlns:a16="http://schemas.microsoft.com/office/drawing/2014/main" id="{DDC31895-54AA-45ED-9C3E-97237F4FC740}"/>
              </a:ext>
            </a:extLst>
          </p:cNvPr>
          <p:cNvSpPr txBox="1"/>
          <p:nvPr/>
        </p:nvSpPr>
        <p:spPr>
          <a:xfrm>
            <a:off x="4969669" y="3781425"/>
            <a:ext cx="114299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</a:t>
            </a:r>
          </a:p>
        </p:txBody>
      </p:sp>
      <p:sp>
        <p:nvSpPr>
          <p:cNvPr id="18" name="텍스트 상자 11">
            <a:extLst>
              <a:ext uri="{FF2B5EF4-FFF2-40B4-BE49-F238E27FC236}">
                <a16:creationId xmlns:a16="http://schemas.microsoft.com/office/drawing/2014/main" id="{69E10113-0EA8-4E60-9CDD-790F84B383C0}"/>
              </a:ext>
            </a:extLst>
          </p:cNvPr>
          <p:cNvSpPr txBox="1"/>
          <p:nvPr/>
        </p:nvSpPr>
        <p:spPr>
          <a:xfrm>
            <a:off x="4969669" y="5372398"/>
            <a:ext cx="114299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FC</a:t>
            </a:r>
          </a:p>
        </p:txBody>
      </p:sp>
      <p:sp>
        <p:nvSpPr>
          <p:cNvPr id="19" name="텍스트 상자 11">
            <a:extLst>
              <a:ext uri="{FF2B5EF4-FFF2-40B4-BE49-F238E27FC236}">
                <a16:creationId xmlns:a16="http://schemas.microsoft.com/office/drawing/2014/main" id="{FA5BA7C0-1745-43A2-91A3-30404AE5B393}"/>
              </a:ext>
            </a:extLst>
          </p:cNvPr>
          <p:cNvSpPr txBox="1"/>
          <p:nvPr/>
        </p:nvSpPr>
        <p:spPr>
          <a:xfrm>
            <a:off x="6759557" y="3802738"/>
            <a:ext cx="6172200" cy="22159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Less memory require for weights than FC</a:t>
            </a:r>
          </a:p>
          <a:p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causes the layer to have a property of</a:t>
            </a:r>
          </a:p>
          <a:p>
            <a:r>
              <a:rPr kumimoji="1" lang="en-US" altLang="ko-KR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equivariance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 translation</a:t>
            </a:r>
          </a:p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the input changes, the output changes in the same way.</a:t>
            </a:r>
          </a:p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It is useful for detecting edge in an image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126" name="Picture 6" descr="cnn parameter sharingì ëí ì´ë¯¸ì§ ê²ìê²°ê³¼">
            <a:extLst>
              <a:ext uri="{FF2B5EF4-FFF2-40B4-BE49-F238E27FC236}">
                <a16:creationId xmlns:a16="http://schemas.microsoft.com/office/drawing/2014/main" id="{A19E92D1-3849-4C07-8B7C-6D1731C99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3113" r="26162" b="19385"/>
          <a:stretch/>
        </p:blipFill>
        <p:spPr bwMode="auto">
          <a:xfrm>
            <a:off x="929481" y="3248025"/>
            <a:ext cx="4040188" cy="31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Convolution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8750B-D9E7-4BF0-A4E8-3487D14E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69" y="1190625"/>
            <a:ext cx="4648200" cy="4057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C9BE3-6648-4E24-A50B-DA778559200A}"/>
              </a:ext>
            </a:extLst>
          </p:cNvPr>
          <p:cNvSpPr txBox="1"/>
          <p:nvPr/>
        </p:nvSpPr>
        <p:spPr>
          <a:xfrm>
            <a:off x="1235869" y="5686425"/>
            <a:ext cx="675435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conv_w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tf.Variable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tf.random_normal</a:t>
            </a:r>
            <a:r>
              <a:rPr lang="en-US" altLang="ko-KR" sz="2000" dirty="0"/>
              <a:t>([3,3,1,16], </a:t>
            </a:r>
            <a:r>
              <a:rPr lang="en-US" altLang="ko-KR" sz="2000" dirty="0" err="1"/>
              <a:t>stddev</a:t>
            </a:r>
            <a:r>
              <a:rPr lang="en-US" altLang="ko-KR" sz="2000" dirty="0"/>
              <a:t>=0.1))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conv_layer</a:t>
            </a:r>
            <a:r>
              <a:rPr lang="en-US" altLang="ko-KR" sz="2000" dirty="0"/>
              <a:t> = tf.nn.conv2d(input, </a:t>
            </a:r>
            <a:r>
              <a:rPr lang="en-US" altLang="ko-KR" sz="2000" dirty="0" err="1"/>
              <a:t>conv_w</a:t>
            </a:r>
            <a:r>
              <a:rPr lang="en-US" altLang="ko-KR" sz="2000" dirty="0"/>
              <a:t>, [1,1,1,1], ‘SAME’)</a:t>
            </a:r>
            <a:endParaRPr lang="ko-KR" altLang="en-US" sz="2000" dirty="0"/>
          </a:p>
        </p:txBody>
      </p:sp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D9A0B123-F08E-4DF5-A260-77271E9BF0C8}"/>
              </a:ext>
            </a:extLst>
          </p:cNvPr>
          <p:cNvSpPr txBox="1"/>
          <p:nvPr/>
        </p:nvSpPr>
        <p:spPr>
          <a:xfrm>
            <a:off x="8141916" y="2409825"/>
            <a:ext cx="3124200" cy="22159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Padding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Stride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5245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Zero-Padding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A90A3652-787B-4C00-AB59-3C5A20798B2A}"/>
              </a:ext>
            </a:extLst>
          </p:cNvPr>
          <p:cNvSpPr txBox="1"/>
          <p:nvPr/>
        </p:nvSpPr>
        <p:spPr>
          <a:xfrm>
            <a:off x="1791624" y="5830719"/>
            <a:ext cx="1143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“VALID”</a:t>
            </a:r>
          </a:p>
        </p:txBody>
      </p:sp>
      <p:pic>
        <p:nvPicPr>
          <p:cNvPr id="1026" name="Picture 2" descr="arbitrary_padding_no_strides">
            <a:extLst>
              <a:ext uri="{FF2B5EF4-FFF2-40B4-BE49-F238E27FC236}">
                <a16:creationId xmlns:a16="http://schemas.microsoft.com/office/drawing/2014/main" id="{EAC19546-AD8F-4909-B513-D799BC5360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81" y="435872"/>
            <a:ext cx="471487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_padding_no_strides1">
            <a:extLst>
              <a:ext uri="{FF2B5EF4-FFF2-40B4-BE49-F238E27FC236}">
                <a16:creationId xmlns:a16="http://schemas.microsoft.com/office/drawing/2014/main" id="{C4A63932-59FC-4ECF-B6D5-87251AD96D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3017147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F3EE04AF-78BA-4216-AF84-B7FD61749398}"/>
              </a:ext>
            </a:extLst>
          </p:cNvPr>
          <p:cNvSpPr txBox="1"/>
          <p:nvPr/>
        </p:nvSpPr>
        <p:spPr>
          <a:xfrm>
            <a:off x="5793581" y="5830719"/>
            <a:ext cx="1143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“SAME”</a:t>
            </a:r>
          </a:p>
        </p:txBody>
      </p:sp>
      <p:pic>
        <p:nvPicPr>
          <p:cNvPr id="1030" name="Picture 6" descr="padding_strides_transposed">
            <a:extLst>
              <a:ext uri="{FF2B5EF4-FFF2-40B4-BE49-F238E27FC236}">
                <a16:creationId xmlns:a16="http://schemas.microsoft.com/office/drawing/2014/main" id="{471076A6-95E8-4FA1-9CAD-5ACBB56B71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69" y="1107385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11">
            <a:extLst>
              <a:ext uri="{FF2B5EF4-FFF2-40B4-BE49-F238E27FC236}">
                <a16:creationId xmlns:a16="http://schemas.microsoft.com/office/drawing/2014/main" id="{AE305FD9-AE97-45B0-A6F3-9F9C0B04AEFC}"/>
              </a:ext>
            </a:extLst>
          </p:cNvPr>
          <p:cNvSpPr txBox="1"/>
          <p:nvPr/>
        </p:nvSpPr>
        <p:spPr>
          <a:xfrm>
            <a:off x="10608469" y="5830719"/>
            <a:ext cx="1143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“FULL”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CD867-9E15-46A2-AC13-950E33663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417" y="6325665"/>
            <a:ext cx="2590802" cy="6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Stride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A90A3652-787B-4C00-AB59-3C5A20798B2A}"/>
              </a:ext>
            </a:extLst>
          </p:cNvPr>
          <p:cNvSpPr txBox="1"/>
          <p:nvPr/>
        </p:nvSpPr>
        <p:spPr>
          <a:xfrm>
            <a:off x="3256821" y="4803129"/>
            <a:ext cx="18064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5x5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2x2</a:t>
            </a:r>
          </a:p>
        </p:txBody>
      </p:sp>
      <p:pic>
        <p:nvPicPr>
          <p:cNvPr id="2050" name="Picture 2" descr="no_padding_strides">
            <a:extLst>
              <a:ext uri="{FF2B5EF4-FFF2-40B4-BE49-F238E27FC236}">
                <a16:creationId xmlns:a16="http://schemas.microsoft.com/office/drawing/2014/main" id="{5506CC1C-EA92-4CA1-B3F2-2909B594EE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1724025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dding_strides">
            <a:extLst>
              <a:ext uri="{FF2B5EF4-FFF2-40B4-BE49-F238E27FC236}">
                <a16:creationId xmlns:a16="http://schemas.microsoft.com/office/drawing/2014/main" id="{D42A7975-A074-41BC-AD48-7D2DAF55F7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669" y="103822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상자 11">
            <a:extLst>
              <a:ext uri="{FF2B5EF4-FFF2-40B4-BE49-F238E27FC236}">
                <a16:creationId xmlns:a16="http://schemas.microsoft.com/office/drawing/2014/main" id="{68E4396E-4FA6-4175-8A63-BDCC53658F68}"/>
              </a:ext>
            </a:extLst>
          </p:cNvPr>
          <p:cNvSpPr txBox="1"/>
          <p:nvPr/>
        </p:nvSpPr>
        <p:spPr>
          <a:xfrm>
            <a:off x="8093869" y="4803129"/>
            <a:ext cx="18064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5x5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3x3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8F5EA-57CC-4A65-8970-44CC7519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269" y="5686425"/>
            <a:ext cx="3048000" cy="10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28950</TotalTime>
  <Words>472</Words>
  <Application>Microsoft Office PowerPoint</Application>
  <PresentationFormat>사용자 지정</PresentationFormat>
  <Paragraphs>130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NimbusRomNo9L</vt:lpstr>
      <vt:lpstr>맑은 고딕</vt:lpstr>
      <vt:lpstr>배달의민족 주아</vt:lpstr>
      <vt:lpstr>Arial</vt:lpstr>
      <vt:lpstr>Calibri</vt:lpstr>
      <vt:lpstr>Cambria Math</vt:lpstr>
      <vt:lpstr>Tahoma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송석정</cp:lastModifiedBy>
  <cp:revision>543</cp:revision>
  <cp:lastPrinted>2018-07-24T01:31:54Z</cp:lastPrinted>
  <dcterms:created xsi:type="dcterms:W3CDTF">2017-04-06T11:00:31Z</dcterms:created>
  <dcterms:modified xsi:type="dcterms:W3CDTF">2018-07-24T03:01:36Z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